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97" r:id="rId4"/>
    <p:sldId id="260" r:id="rId5"/>
    <p:sldId id="261" r:id="rId6"/>
    <p:sldId id="289" r:id="rId7"/>
    <p:sldId id="290" r:id="rId8"/>
    <p:sldId id="262" r:id="rId9"/>
    <p:sldId id="263" r:id="rId10"/>
    <p:sldId id="259" r:id="rId11"/>
    <p:sldId id="266" r:id="rId12"/>
    <p:sldId id="294" r:id="rId13"/>
    <p:sldId id="273" r:id="rId14"/>
    <p:sldId id="270" r:id="rId15"/>
    <p:sldId id="299" r:id="rId16"/>
    <p:sldId id="269" r:id="rId17"/>
    <p:sldId id="276" r:id="rId18"/>
    <p:sldId id="298" r:id="rId19"/>
    <p:sldId id="282" r:id="rId20"/>
    <p:sldId id="300" r:id="rId21"/>
    <p:sldId id="302" r:id="rId22"/>
    <p:sldId id="303" r:id="rId23"/>
    <p:sldId id="285" r:id="rId24"/>
    <p:sldId id="274" r:id="rId25"/>
    <p:sldId id="275" r:id="rId26"/>
    <p:sldId id="306" r:id="rId27"/>
    <p:sldId id="307" r:id="rId28"/>
    <p:sldId id="304" r:id="rId29"/>
    <p:sldId id="279" r:id="rId30"/>
    <p:sldId id="278" r:id="rId31"/>
    <p:sldId id="296" r:id="rId32"/>
  </p:sldIdLst>
  <p:sldSz cx="9144000" cy="6858000" type="screen4x3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8" autoAdjust="0"/>
    <p:restoredTop sz="83450" autoAdjust="0"/>
  </p:normalViewPr>
  <p:slideViewPr>
    <p:cSldViewPr>
      <p:cViewPr varScale="1">
        <p:scale>
          <a:sx n="76" d="100"/>
          <a:sy n="76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4715757A-AFF3-4383-B807-471DB3178578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430F6109-DE66-406C-89FE-916E8AE25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065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E9A1ECA3-8184-4FCF-A336-40396F1350F6}" type="datetimeFigureOut">
              <a:rPr lang="en-GB" smtClean="0"/>
              <a:t>19/06/2014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03420788-A189-472A-BEE7-4CDC65B617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81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Number of connections</a:t>
            </a:r>
            <a:r>
              <a:rPr lang="en-GB" baseline="0" dirty="0" smtClean="0"/>
              <a:t> increased from 32,766 to 13,072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20788-A189-472A-BEE7-4CDC65B6174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19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Storage</a:t>
            </a:r>
            <a:r>
              <a:rPr lang="en-GB" baseline="0" dirty="0" smtClean="0"/>
              <a:t> provisioning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20788-A189-472A-BEE7-4CDC65B6174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53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INDEX DISABLED … child</a:t>
            </a:r>
            <a:r>
              <a:rPr lang="en-GB" baseline="0" dirty="0" smtClean="0"/>
              <a:t> does not have a supporting index</a:t>
            </a:r>
          </a:p>
          <a:p>
            <a:endParaRPr lang="en-GB" baseline="0" dirty="0" smtClean="0"/>
          </a:p>
          <a:p>
            <a:r>
              <a:rPr lang="en-GB" baseline="0" dirty="0" smtClean="0"/>
              <a:t>Example of derived table lateral references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20788-A189-472A-BEE7-4CDC65B6174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93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BTS Index on JSON and BSON columns</a:t>
            </a:r>
          </a:p>
          <a:p>
            <a:endParaRPr lang="en-GB" dirty="0" smtClean="0"/>
          </a:p>
          <a:p>
            <a:r>
              <a:rPr lang="en-GB" dirty="0" smtClean="0"/>
              <a:t>JSON in </a:t>
            </a:r>
            <a:r>
              <a:rPr lang="en-GB" dirty="0" err="1" smtClean="0"/>
              <a:t>TimeSeries</a:t>
            </a:r>
            <a:r>
              <a:rPr lang="en-GB" dirty="0" smtClean="0"/>
              <a:t> columns</a:t>
            </a:r>
          </a:p>
          <a:p>
            <a:endParaRPr lang="en-GB" dirty="0" smtClean="0"/>
          </a:p>
          <a:p>
            <a:r>
              <a:rPr lang="en-GB" dirty="0" smtClean="0"/>
              <a:t>Export SQL to JSON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20788-A189-472A-BEE7-4CDC65B6174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343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nosql.com/" TargetMode="External"/><Relationship Id="rId7" Type="http://schemas.openxmlformats.org/officeDocument/2006/relationships/hyperlink" Target="https://www.ibm.com/developerworks/community/blogs/Keshav/entry/hybrid_applications_with_informix_nosql1?lang=en" TargetMode="External"/><Relationship Id="rId2" Type="http://schemas.openxmlformats.org/officeDocument/2006/relationships/hyperlink" Target="https://www.ibm.com/developerworks/community/blogs/idsteam/resource/IFMX-12.10.xC2-WP-Overall_20131018.pdf?lang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bm.com/developerworks/community/blogs/Keshav/entry/informix_nosql_hybrid_storage_and_access?lang=en" TargetMode="External"/><Relationship Id="rId5" Type="http://schemas.openxmlformats.org/officeDocument/2006/relationships/hyperlink" Target="https://www.ibm.com/developerworks/community/blogs/Keshav/entry/nosql_nirvana_a_wish_list?lang=en" TargetMode="External"/><Relationship Id="rId4" Type="http://schemas.openxmlformats.org/officeDocument/2006/relationships/hyperlink" Target="http://www.nosqldemo.com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J@OninitGroup.Com" TargetMode="External"/><Relationship Id="rId2" Type="http://schemas.openxmlformats.org/officeDocument/2006/relationships/hyperlink" Target="mailto:Jon.Ritson@OninitGroup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bm.com/developerworks/community/blogs/2fa81a5c-cb30-4873-b775-1370151e3614?lang=en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Working with IBM Informix V12</a:t>
            </a:r>
            <a:br>
              <a:rPr lang="en-GB" dirty="0" smtClean="0"/>
            </a:br>
            <a:r>
              <a:rPr lang="en-GB" dirty="0" smtClean="0"/>
              <a:t>Presented by JJ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Oninit Consulting Ltd / IBM</a:t>
            </a:r>
          </a:p>
          <a:p>
            <a:r>
              <a:rPr lang="en-GB" dirty="0"/>
              <a:t>@ IBM Southbank</a:t>
            </a:r>
          </a:p>
          <a:p>
            <a:r>
              <a:rPr lang="en-GB" dirty="0"/>
              <a:t>Wednesday 25</a:t>
            </a:r>
            <a:r>
              <a:rPr lang="en-GB" baseline="30000" dirty="0"/>
              <a:t>th</a:t>
            </a:r>
            <a:r>
              <a:rPr lang="en-GB" dirty="0"/>
              <a:t> June </a:t>
            </a:r>
            <a:r>
              <a:rPr lang="en-GB" dirty="0" smtClean="0"/>
              <a:t>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72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More In-Place Alters</a:t>
            </a:r>
          </a:p>
          <a:p>
            <a:pPr lvl="1"/>
            <a:r>
              <a:rPr lang="en-GB" dirty="0"/>
              <a:t>SERIAL =&gt; </a:t>
            </a:r>
            <a:r>
              <a:rPr lang="en-GB" dirty="0" smtClean="0"/>
              <a:t>SERIAL8|BIGSERIAL, SERIAL8 </a:t>
            </a:r>
            <a:r>
              <a:rPr lang="en-GB" dirty="0">
                <a:sym typeface="Wingdings" panose="05000000000000000000" pitchFamily="2" charset="2"/>
              </a:rPr>
              <a:t></a:t>
            </a:r>
            <a:r>
              <a:rPr lang="en-GB" dirty="0"/>
              <a:t> </a:t>
            </a:r>
            <a:r>
              <a:rPr lang="en-GB" dirty="0" smtClean="0"/>
              <a:t>BIGSERIAL</a:t>
            </a:r>
          </a:p>
          <a:p>
            <a:r>
              <a:rPr lang="en-GB" dirty="0" smtClean="0"/>
              <a:t>Parallel Removal of In-Place Alters</a:t>
            </a:r>
          </a:p>
          <a:p>
            <a:pPr lvl="1"/>
            <a:r>
              <a:rPr lang="en-GB" dirty="0"/>
              <a:t>EXECUTE FUNCTION </a:t>
            </a:r>
            <a:r>
              <a:rPr lang="en-GB" dirty="0" smtClean="0"/>
              <a:t>task </a:t>
            </a:r>
          </a:p>
          <a:p>
            <a:pPr marL="301943" lvl="1" indent="0">
              <a:buNone/>
            </a:pPr>
            <a:r>
              <a:rPr lang="en-GB" dirty="0"/>
              <a:t>	</a:t>
            </a:r>
            <a:r>
              <a:rPr lang="en-GB" dirty="0" smtClean="0"/>
              <a:t>(</a:t>
            </a:r>
            <a:r>
              <a:rPr lang="en-GB" dirty="0"/>
              <a:t>'table </a:t>
            </a:r>
            <a:r>
              <a:rPr lang="en-GB" dirty="0" err="1"/>
              <a:t>update_ipa</a:t>
            </a:r>
            <a:r>
              <a:rPr lang="en-GB" dirty="0"/>
              <a:t> parallel</a:t>
            </a:r>
            <a:r>
              <a:rPr lang="en-GB" dirty="0" smtClean="0"/>
              <a:t>',’</a:t>
            </a:r>
            <a:r>
              <a:rPr lang="en-GB" dirty="0" err="1" smtClean="0"/>
              <a:t>tabname</a:t>
            </a:r>
            <a:r>
              <a:rPr lang="en-GB" dirty="0" smtClean="0"/>
              <a:t>');</a:t>
            </a:r>
            <a:endParaRPr lang="en-GB" dirty="0" smtClean="0"/>
          </a:p>
          <a:p>
            <a:r>
              <a:rPr lang="en-GB" dirty="0" smtClean="0"/>
              <a:t>Prevent Foreign Key Validation on Load</a:t>
            </a:r>
          </a:p>
          <a:p>
            <a:pPr lvl="1"/>
            <a:r>
              <a:rPr lang="en-GB" dirty="0" smtClean="0"/>
              <a:t>… add constraint (foreign key … NOVALIDATE</a:t>
            </a:r>
            <a:r>
              <a:rPr lang="en-GB" dirty="0" smtClean="0"/>
              <a:t>)|</a:t>
            </a:r>
            <a:r>
              <a:rPr lang="en-GB" dirty="0" err="1" smtClean="0"/>
              <a:t>dbimport</a:t>
            </a:r>
            <a:r>
              <a:rPr lang="en-GB" dirty="0" smtClean="0"/>
              <a:t> –</a:t>
            </a:r>
            <a:r>
              <a:rPr lang="en-GB" dirty="0" err="1" smtClean="0"/>
              <a:t>nv</a:t>
            </a:r>
            <a:endParaRPr lang="en-GB" dirty="0" smtClean="0"/>
          </a:p>
          <a:p>
            <a:r>
              <a:rPr lang="en-GB" dirty="0" smtClean="0"/>
              <a:t>Faster Storage Optimisation</a:t>
            </a:r>
          </a:p>
          <a:p>
            <a:pPr lvl="1"/>
            <a:r>
              <a:rPr lang="en-GB" dirty="0" smtClean="0"/>
              <a:t>Compress, un-compress</a:t>
            </a:r>
            <a:r>
              <a:rPr lang="en-GB" dirty="0"/>
              <a:t> </a:t>
            </a:r>
            <a:r>
              <a:rPr lang="en-GB" dirty="0" smtClean="0"/>
              <a:t>and</a:t>
            </a:r>
            <a:r>
              <a:rPr lang="en-GB" dirty="0" smtClean="0"/>
              <a:t> repack in parallel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Faster … PERFORMANCE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33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More SQL Capabilities = Faster </a:t>
            </a:r>
            <a:r>
              <a:rPr lang="en-GB" dirty="0" smtClean="0"/>
              <a:t>Development</a:t>
            </a:r>
          </a:p>
          <a:p>
            <a:pPr lvl="1"/>
            <a:r>
              <a:rPr lang="en-GB" dirty="0" smtClean="0"/>
              <a:t>CASE </a:t>
            </a:r>
            <a:r>
              <a:rPr lang="en-GB" dirty="0"/>
              <a:t>expressions in ORDER BY</a:t>
            </a:r>
          </a:p>
          <a:p>
            <a:pPr lvl="1"/>
            <a:r>
              <a:rPr lang="en-GB" dirty="0"/>
              <a:t>Enhanced ORDER BY processing of NULLS</a:t>
            </a:r>
          </a:p>
          <a:p>
            <a:pPr lvl="1"/>
            <a:r>
              <a:rPr lang="en-GB" dirty="0"/>
              <a:t>Return the quarter of the year from date and </a:t>
            </a:r>
            <a:r>
              <a:rPr lang="en-GB" dirty="0" err="1"/>
              <a:t>datetime</a:t>
            </a:r>
            <a:endParaRPr lang="en-GB" dirty="0"/>
          </a:p>
          <a:p>
            <a:pPr lvl="1"/>
            <a:r>
              <a:rPr lang="en-GB" dirty="0"/>
              <a:t>Joins with derived table lateral references</a:t>
            </a:r>
          </a:p>
          <a:p>
            <a:pPr lvl="1"/>
            <a:r>
              <a:rPr lang="en-GB" dirty="0" smtClean="0"/>
              <a:t>UNION Enhancements INTERSECT and MINUS|EXCEPT</a:t>
            </a:r>
          </a:p>
          <a:p>
            <a:pPr lvl="1"/>
            <a:r>
              <a:rPr lang="en-GB" dirty="0" smtClean="0"/>
              <a:t>UNION ALL Views Faster with view folding</a:t>
            </a:r>
          </a:p>
          <a:p>
            <a:pPr lvl="1"/>
            <a:r>
              <a:rPr lang="en-GB" dirty="0" smtClean="0"/>
              <a:t>Permanent </a:t>
            </a:r>
            <a:r>
              <a:rPr lang="en-GB" dirty="0" smtClean="0"/>
              <a:t>Table Creation by </a:t>
            </a:r>
            <a:r>
              <a:rPr lang="en-GB" dirty="0" smtClean="0"/>
              <a:t>Query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Faster … PERFORMANCE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63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/>
            <a:r>
              <a:rPr lang="en-GB" dirty="0" smtClean="0"/>
              <a:t>… and </a:t>
            </a:r>
            <a:r>
              <a:rPr lang="en-GB" dirty="0" smtClean="0"/>
              <a:t>IBM is invested in this technology!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301943" lvl="1" indent="0">
              <a:buNone/>
            </a:pPr>
            <a:endParaRPr lang="en-GB" dirty="0" smtClean="0"/>
          </a:p>
          <a:p>
            <a:pPr marL="301943" lvl="1" indent="0">
              <a:buNone/>
            </a:pPr>
            <a:endParaRPr lang="en-GB" dirty="0"/>
          </a:p>
          <a:p>
            <a:pPr marL="301943" lvl="1" indent="0">
              <a:buNone/>
            </a:pPr>
            <a:endParaRPr lang="en-GB" dirty="0" smtClean="0"/>
          </a:p>
          <a:p>
            <a:pPr marL="301943" lvl="1" indent="0">
              <a:buNone/>
            </a:pPr>
            <a:endParaRPr lang="en-GB" dirty="0"/>
          </a:p>
          <a:p>
            <a:pPr marL="301943" lvl="1" indent="0">
              <a:buNone/>
            </a:pPr>
            <a:endParaRPr lang="en-GB" dirty="0" smtClean="0"/>
          </a:p>
          <a:p>
            <a:pPr marL="301943" lvl="1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Stronger … PROPOSITION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70651" y="3688989"/>
            <a:ext cx="7776864" cy="1476465"/>
            <a:chOff x="539552" y="3408868"/>
            <a:chExt cx="8230875" cy="1368152"/>
          </a:xfrm>
        </p:grpSpPr>
        <p:grpSp>
          <p:nvGrpSpPr>
            <p:cNvPr id="5" name="Group 4"/>
            <p:cNvGrpSpPr/>
            <p:nvPr/>
          </p:nvGrpSpPr>
          <p:grpSpPr>
            <a:xfrm>
              <a:off x="539552" y="3408868"/>
              <a:ext cx="4908377" cy="1368152"/>
              <a:chOff x="1475655" y="3212976"/>
              <a:chExt cx="5988497" cy="1558018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475655" y="3212976"/>
                <a:ext cx="3766625" cy="1558018"/>
                <a:chOff x="1475655" y="3212976"/>
                <a:chExt cx="3766625" cy="1558018"/>
              </a:xfrm>
            </p:grpSpPr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5655" y="3363237"/>
                  <a:ext cx="2448273" cy="14077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39952" y="3212976"/>
                  <a:ext cx="1102328" cy="1512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40152" y="3429744"/>
                <a:ext cx="1524000" cy="1295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8346" y="3577061"/>
              <a:ext cx="3102081" cy="1031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891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22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 smtClean="0"/>
              <a:t>MongoDB</a:t>
            </a:r>
            <a:r>
              <a:rPr lang="en-GB" dirty="0" smtClean="0"/>
              <a:t> is the most popular Document Store technology</a:t>
            </a:r>
          </a:p>
          <a:p>
            <a:endParaRPr lang="en-GB" dirty="0"/>
          </a:p>
          <a:p>
            <a:r>
              <a:rPr lang="en-GB" dirty="0" smtClean="0"/>
              <a:t>IBM Informix provides hybrid “best of both” worlds</a:t>
            </a:r>
          </a:p>
          <a:p>
            <a:endParaRPr lang="en-GB" dirty="0" smtClean="0"/>
          </a:p>
          <a:p>
            <a:r>
              <a:rPr lang="en-GB" dirty="0" smtClean="0"/>
              <a:t>IBM Informix brings </a:t>
            </a:r>
            <a:r>
              <a:rPr lang="en-GB" dirty="0" smtClean="0"/>
              <a:t>industrial </a:t>
            </a:r>
            <a:r>
              <a:rPr lang="en-GB" dirty="0" smtClean="0"/>
              <a:t>strength </a:t>
            </a:r>
            <a:r>
              <a:rPr lang="en-GB" dirty="0" smtClean="0"/>
              <a:t>to </a:t>
            </a:r>
            <a:r>
              <a:rPr lang="en-GB" dirty="0" err="1" smtClean="0"/>
              <a:t>MongoDB</a:t>
            </a:r>
            <a:r>
              <a:rPr lang="en-GB" dirty="0" smtClean="0"/>
              <a:t> apps</a:t>
            </a:r>
          </a:p>
          <a:p>
            <a:endParaRPr lang="en-GB" dirty="0"/>
          </a:p>
          <a:p>
            <a:r>
              <a:rPr lang="en-GB" dirty="0" smtClean="0"/>
              <a:t>RELATIONAL </a:t>
            </a:r>
            <a:r>
              <a:rPr lang="en-GB" dirty="0" smtClean="0">
                <a:sym typeface="Wingdings" panose="05000000000000000000" pitchFamily="2" charset="2"/>
              </a:rPr>
              <a:t> JSON :: BSON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Supporting </a:t>
            </a:r>
            <a:r>
              <a:rPr lang="en-GB" dirty="0"/>
              <a:t>NOSQL under Informix</a:t>
            </a:r>
          </a:p>
        </p:txBody>
      </p:sp>
    </p:spTree>
    <p:extLst>
      <p:ext uri="{BB962C8B-B14F-4D97-AF65-F5344CB8AC3E}">
        <p14:creationId xmlns:p14="http://schemas.microsoft.com/office/powerpoint/2010/main" val="421045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Row </a:t>
            </a:r>
            <a:r>
              <a:rPr lang="en-GB" dirty="0"/>
              <a:t>locking on the individual JSON document</a:t>
            </a:r>
          </a:p>
          <a:p>
            <a:pPr lvl="1"/>
            <a:r>
              <a:rPr lang="en-GB" dirty="0" err="1" smtClean="0"/>
              <a:t>MongoDB</a:t>
            </a:r>
            <a:r>
              <a:rPr lang="en-GB" dirty="0" smtClean="0"/>
              <a:t> </a:t>
            </a:r>
            <a:r>
              <a:rPr lang="en-GB" dirty="0"/>
              <a:t>locks the database</a:t>
            </a:r>
          </a:p>
          <a:p>
            <a:r>
              <a:rPr lang="en-GB" dirty="0" smtClean="0"/>
              <a:t>Large </a:t>
            </a:r>
            <a:r>
              <a:rPr lang="en-GB" dirty="0"/>
              <a:t>documents, up to 2GB maximum size</a:t>
            </a:r>
          </a:p>
          <a:p>
            <a:pPr lvl="1"/>
            <a:r>
              <a:rPr lang="en-GB" dirty="0" err="1" smtClean="0"/>
              <a:t>MongoDB</a:t>
            </a:r>
            <a:r>
              <a:rPr lang="en-GB" dirty="0" smtClean="0"/>
              <a:t> </a:t>
            </a:r>
            <a:r>
              <a:rPr lang="en-GB" dirty="0"/>
              <a:t>limit is 16MB</a:t>
            </a:r>
          </a:p>
          <a:p>
            <a:r>
              <a:rPr lang="en-GB" dirty="0" smtClean="0"/>
              <a:t>Ability </a:t>
            </a:r>
            <a:r>
              <a:rPr lang="en-GB" dirty="0"/>
              <a:t>to compress </a:t>
            </a:r>
            <a:r>
              <a:rPr lang="en-GB" dirty="0" smtClean="0"/>
              <a:t>documents</a:t>
            </a:r>
          </a:p>
          <a:p>
            <a:pPr lvl="1"/>
            <a:r>
              <a:rPr lang="en-GB" dirty="0" err="1" smtClean="0"/>
              <a:t>MongoDB</a:t>
            </a:r>
            <a:r>
              <a:rPr lang="en-GB" dirty="0" smtClean="0"/>
              <a:t> </a:t>
            </a:r>
            <a:r>
              <a:rPr lang="en-GB" dirty="0"/>
              <a:t>currently not </a:t>
            </a:r>
            <a:r>
              <a:rPr lang="en-GB" dirty="0" smtClean="0"/>
              <a:t>available</a:t>
            </a:r>
            <a:endParaRPr lang="en-GB" dirty="0"/>
          </a:p>
          <a:p>
            <a:r>
              <a:rPr lang="en-GB" b="1" dirty="0" smtClean="0"/>
              <a:t>A</a:t>
            </a:r>
            <a:r>
              <a:rPr lang="en-GB" dirty="0" smtClean="0"/>
              <a:t>tomicity </a:t>
            </a:r>
            <a:r>
              <a:rPr lang="en-GB" b="1" dirty="0" smtClean="0"/>
              <a:t>C</a:t>
            </a:r>
            <a:r>
              <a:rPr lang="en-GB" dirty="0" smtClean="0"/>
              <a:t>onsistency </a:t>
            </a:r>
            <a:r>
              <a:rPr lang="en-GB" b="1" dirty="0" smtClean="0"/>
              <a:t>I</a:t>
            </a:r>
            <a:r>
              <a:rPr lang="en-GB" dirty="0" smtClean="0"/>
              <a:t>solation </a:t>
            </a:r>
            <a:r>
              <a:rPr lang="en-GB" b="1" dirty="0" smtClean="0"/>
              <a:t>D</a:t>
            </a:r>
            <a:r>
              <a:rPr lang="en-GB" dirty="0" smtClean="0"/>
              <a:t>urability</a:t>
            </a:r>
          </a:p>
          <a:p>
            <a:pPr lvl="1"/>
            <a:r>
              <a:rPr lang="en-GB" dirty="0" smtClean="0"/>
              <a:t>Easily achieve ACID for Mongo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Supporting NOSQL under Informix</a:t>
            </a:r>
          </a:p>
        </p:txBody>
      </p:sp>
    </p:spTree>
    <p:extLst>
      <p:ext uri="{BB962C8B-B14F-4D97-AF65-F5344CB8AC3E}">
        <p14:creationId xmlns:p14="http://schemas.microsoft.com/office/powerpoint/2010/main" val="25182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Add </a:t>
            </a:r>
            <a:r>
              <a:rPr lang="en-GB" dirty="0"/>
              <a:t>Sockets DBSERVERALIAS to $ONCONFIG and </a:t>
            </a:r>
            <a:r>
              <a:rPr lang="en-GB" dirty="0" smtClean="0"/>
              <a:t>SQLHOSTS</a:t>
            </a:r>
          </a:p>
          <a:p>
            <a:pPr marL="581343" lvl="2" indent="0">
              <a:buNone/>
            </a:pPr>
            <a:r>
              <a:rPr lang="en-GB" i="1" dirty="0">
                <a:cs typeface="Lao UI" panose="020B0502040204020203" pitchFamily="34" charset="0"/>
              </a:rPr>
              <a:t>DBSERVERALIASES jj_prepsuse_a_1_s,</a:t>
            </a:r>
            <a:r>
              <a:rPr lang="en-GB" b="1" i="1" dirty="0">
                <a:cs typeface="Lao UI" panose="020B0502040204020203" pitchFamily="34" charset="0"/>
              </a:rPr>
              <a:t>jj_prepsuse_a_1_j</a:t>
            </a:r>
          </a:p>
          <a:p>
            <a:r>
              <a:rPr lang="en-GB" dirty="0" smtClean="0"/>
              <a:t>Create the listener properties file</a:t>
            </a:r>
          </a:p>
          <a:p>
            <a:pPr marL="581343" lvl="2" indent="0">
              <a:buNone/>
            </a:pPr>
            <a:r>
              <a:rPr lang="en-GB" i="1" dirty="0" err="1" smtClean="0"/>
              <a:t>cp</a:t>
            </a:r>
            <a:r>
              <a:rPr lang="en-GB" i="1" dirty="0" smtClean="0"/>
              <a:t> </a:t>
            </a:r>
            <a:r>
              <a:rPr lang="en-GB" i="1" dirty="0" err="1" smtClean="0"/>
              <a:t>jsonListener_example.properties</a:t>
            </a:r>
            <a:r>
              <a:rPr lang="en-GB" i="1" dirty="0" smtClean="0"/>
              <a:t> </a:t>
            </a:r>
            <a:r>
              <a:rPr lang="en-GB" i="1" dirty="0" err="1" smtClean="0"/>
              <a:t>jsonListener.properties</a:t>
            </a:r>
            <a:endParaRPr lang="en-GB" i="1" dirty="0" smtClean="0"/>
          </a:p>
          <a:p>
            <a:r>
              <a:rPr lang="en-GB" dirty="0" smtClean="0"/>
              <a:t>Amend the URL</a:t>
            </a:r>
          </a:p>
          <a:p>
            <a:pPr marL="581343" lvl="2" indent="0">
              <a:buNone/>
            </a:pPr>
            <a:r>
              <a:rPr lang="en-GB" i="1" dirty="0" err="1" smtClean="0"/>
              <a:t>url</a:t>
            </a:r>
            <a:r>
              <a:rPr lang="en-GB" i="1" dirty="0" smtClean="0"/>
              <a:t>=</a:t>
            </a:r>
            <a:r>
              <a:rPr lang="en-GB" i="1" dirty="0" err="1" smtClean="0"/>
              <a:t>jdbc:informix-sqli</a:t>
            </a:r>
            <a:r>
              <a:rPr lang="en-GB" i="1" dirty="0" smtClean="0"/>
              <a:t>://hostname:1527/</a:t>
            </a:r>
            <a:r>
              <a:rPr lang="en-GB" i="1" dirty="0" err="1" smtClean="0"/>
              <a:t>sysmaster:INFORMIXSERVER</a:t>
            </a:r>
            <a:r>
              <a:rPr lang="en-GB" i="1" dirty="0" smtClean="0"/>
              <a:t>=jj_prepsuse_a_1_j;</a:t>
            </a:r>
          </a:p>
          <a:p>
            <a:pPr marL="581343" lvl="2" indent="0">
              <a:buNone/>
            </a:pPr>
            <a:r>
              <a:rPr lang="en-GB" i="1" dirty="0" smtClean="0"/>
              <a:t>USER=</a:t>
            </a:r>
            <a:r>
              <a:rPr lang="en-GB" i="1" dirty="0" err="1" smtClean="0"/>
              <a:t>informix;PASSWORD</a:t>
            </a:r>
            <a:r>
              <a:rPr lang="en-GB" i="1" dirty="0" smtClean="0"/>
              <a:t>=P4ssW0rd</a:t>
            </a:r>
          </a:p>
          <a:p>
            <a:r>
              <a:rPr lang="en-GB" dirty="0" smtClean="0"/>
              <a:t>Start </a:t>
            </a:r>
            <a:r>
              <a:rPr lang="en-GB" dirty="0"/>
              <a:t>the </a:t>
            </a:r>
            <a:r>
              <a:rPr lang="en-GB" dirty="0" smtClean="0"/>
              <a:t>listener</a:t>
            </a:r>
            <a:endParaRPr lang="en-GB" dirty="0"/>
          </a:p>
          <a:p>
            <a:pPr marL="627063" lvl="2" indent="0">
              <a:buNone/>
            </a:pPr>
            <a:r>
              <a:rPr lang="en-GB" i="1" dirty="0" smtClean="0"/>
              <a:t>$INFORMIXDIR/extend/</a:t>
            </a:r>
            <a:r>
              <a:rPr lang="en-GB" i="1" dirty="0" err="1" smtClean="0"/>
              <a:t>krakatoa</a:t>
            </a:r>
            <a:r>
              <a:rPr lang="en-GB" i="1" dirty="0" smtClean="0"/>
              <a:t>/</a:t>
            </a:r>
            <a:r>
              <a:rPr lang="en-GB" i="1" dirty="0" err="1" smtClean="0"/>
              <a:t>jre</a:t>
            </a:r>
            <a:r>
              <a:rPr lang="en-GB" i="1" dirty="0" smtClean="0"/>
              <a:t>/bin/java </a:t>
            </a:r>
            <a:r>
              <a:rPr lang="en-GB" i="1" dirty="0" smtClean="0"/>
              <a:t>-</a:t>
            </a:r>
            <a:r>
              <a:rPr lang="en-GB" i="1" dirty="0"/>
              <a:t>jar $INFORMIXDIR/bin/jsonListener.jar </a:t>
            </a:r>
            <a:endParaRPr lang="en-GB" i="1" dirty="0" smtClean="0"/>
          </a:p>
          <a:p>
            <a:pPr marL="627063" lvl="2" indent="0">
              <a:buNone/>
            </a:pPr>
            <a:r>
              <a:rPr lang="en-GB" i="1" dirty="0" smtClean="0"/>
              <a:t>-</a:t>
            </a:r>
            <a:r>
              <a:rPr lang="en-GB" i="1" dirty="0" err="1"/>
              <a:t>config</a:t>
            </a:r>
            <a:r>
              <a:rPr lang="en-GB" i="1" dirty="0"/>
              <a:t> $INFORMIXDIR/</a:t>
            </a:r>
            <a:r>
              <a:rPr lang="en-GB" i="1" dirty="0" err="1"/>
              <a:t>etc</a:t>
            </a:r>
            <a:r>
              <a:rPr lang="en-GB" i="1" dirty="0"/>
              <a:t>/</a:t>
            </a:r>
            <a:r>
              <a:rPr lang="en-GB" i="1" dirty="0" err="1"/>
              <a:t>jsonListener.properties</a:t>
            </a:r>
            <a:r>
              <a:rPr lang="en-GB" i="1" dirty="0"/>
              <a:t> </a:t>
            </a:r>
            <a:r>
              <a:rPr lang="en-GB" i="1" dirty="0" smtClean="0"/>
              <a:t>-</a:t>
            </a:r>
            <a:r>
              <a:rPr lang="en-GB" i="1" dirty="0" err="1"/>
              <a:t>logfile</a:t>
            </a:r>
            <a:r>
              <a:rPr lang="en-GB" i="1" dirty="0"/>
              <a:t> $INFORMIXDIR/jsonListener.log </a:t>
            </a:r>
            <a:endParaRPr lang="en-GB" i="1" dirty="0" smtClean="0"/>
          </a:p>
          <a:p>
            <a:pPr marL="627063" lvl="2" indent="0">
              <a:buNone/>
            </a:pPr>
            <a:r>
              <a:rPr lang="en-GB" i="1" dirty="0" smtClean="0"/>
              <a:t>-</a:t>
            </a:r>
            <a:r>
              <a:rPr lang="en-GB" i="1" dirty="0"/>
              <a:t>start &amp;</a:t>
            </a:r>
          </a:p>
          <a:p>
            <a:r>
              <a:rPr lang="en-GB" dirty="0" smtClean="0"/>
              <a:t>Connect </a:t>
            </a:r>
            <a:r>
              <a:rPr lang="en-GB" dirty="0" smtClean="0"/>
              <a:t>the mongo shell to IBM </a:t>
            </a:r>
            <a:r>
              <a:rPr lang="en-GB" dirty="0" smtClean="0"/>
              <a:t>Informix</a:t>
            </a:r>
            <a:endParaRPr lang="en-GB" dirty="0"/>
          </a:p>
          <a:p>
            <a:pPr marL="581343" lvl="2" indent="0">
              <a:buNone/>
            </a:pPr>
            <a:r>
              <a:rPr lang="en-GB" i="1" dirty="0"/>
              <a:t>mongo </a:t>
            </a:r>
            <a:r>
              <a:rPr lang="en-GB" i="1" dirty="0" smtClean="0"/>
              <a:t>jj-prepsuse-a-lan:27017/</a:t>
            </a:r>
            <a:r>
              <a:rPr lang="en-GB" i="1" dirty="0" err="1" smtClean="0"/>
              <a:t>stores_demo</a:t>
            </a:r>
            <a:endParaRPr lang="en-GB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Supporting NOSQL under Informix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9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Simple mongo statement</a:t>
            </a:r>
          </a:p>
          <a:p>
            <a:pPr marL="581343" lvl="2" indent="0">
              <a:buNone/>
            </a:pPr>
            <a:r>
              <a:rPr lang="en-GB" dirty="0" err="1" smtClean="0"/>
              <a:t>db.customer.find</a:t>
            </a:r>
            <a:r>
              <a:rPr lang="en-GB" dirty="0"/>
              <a:t>({customer_num:101},{</a:t>
            </a:r>
            <a:r>
              <a:rPr lang="en-GB" dirty="0" err="1"/>
              <a:t>fname:true,lname:true</a:t>
            </a:r>
            <a:r>
              <a:rPr lang="en-GB" dirty="0" smtClean="0"/>
              <a:t>})</a:t>
            </a:r>
          </a:p>
          <a:p>
            <a:pPr marL="868680" lvl="3" indent="0">
              <a:buNone/>
            </a:pPr>
            <a:r>
              <a:rPr lang="en-GB" dirty="0" smtClean="0"/>
              <a:t>{ </a:t>
            </a:r>
            <a:r>
              <a:rPr lang="en-GB" dirty="0"/>
              <a:t>"</a:t>
            </a:r>
            <a:r>
              <a:rPr lang="en-GB" dirty="0" err="1"/>
              <a:t>fname</a:t>
            </a:r>
            <a:r>
              <a:rPr lang="en-GB" dirty="0"/>
              <a:t>" : "Ludwig", "</a:t>
            </a:r>
            <a:r>
              <a:rPr lang="en-GB" dirty="0" err="1"/>
              <a:t>lname</a:t>
            </a:r>
            <a:r>
              <a:rPr lang="en-GB" dirty="0"/>
              <a:t>" : "Pauli" </a:t>
            </a:r>
            <a:r>
              <a:rPr lang="en-GB" dirty="0" smtClean="0"/>
              <a:t>}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New database created as en_US.utf8</a:t>
            </a:r>
          </a:p>
          <a:p>
            <a:pPr marL="581343" lvl="2" indent="0">
              <a:buNone/>
            </a:pPr>
            <a:r>
              <a:rPr lang="en-GB" dirty="0" smtClean="0"/>
              <a:t>mongo </a:t>
            </a:r>
            <a:r>
              <a:rPr lang="en-GB" dirty="0" err="1" smtClean="0"/>
              <a:t>jj_nosql</a:t>
            </a:r>
            <a:endParaRPr lang="en-GB" dirty="0" smtClean="0"/>
          </a:p>
          <a:p>
            <a:pPr marL="581343" lvl="2" indent="0">
              <a:buNone/>
            </a:pPr>
            <a:r>
              <a:rPr lang="en-GB" dirty="0" err="1"/>
              <a:t>db.getCollection</a:t>
            </a:r>
            <a:r>
              <a:rPr lang="en-GB" dirty="0"/>
              <a:t>("</a:t>
            </a:r>
            <a:r>
              <a:rPr lang="en-GB" dirty="0" err="1"/>
              <a:t>sql</a:t>
            </a:r>
            <a:r>
              <a:rPr lang="en-GB" dirty="0"/>
              <a:t>").find({ "</a:t>
            </a:r>
            <a:r>
              <a:rPr lang="en-GB" dirty="0" err="1"/>
              <a:t>sql</a:t>
            </a:r>
            <a:r>
              <a:rPr lang="en-GB" dirty="0"/>
              <a:t>": "create table foo (c1 </a:t>
            </a:r>
            <a:r>
              <a:rPr lang="en-GB" dirty="0" err="1"/>
              <a:t>int</a:t>
            </a:r>
            <a:r>
              <a:rPr lang="en-GB" dirty="0"/>
              <a:t>)" </a:t>
            </a:r>
            <a:r>
              <a:rPr lang="en-GB" dirty="0" smtClean="0"/>
              <a:t>})</a:t>
            </a:r>
          </a:p>
          <a:p>
            <a:pPr marL="581343" lvl="2" indent="0">
              <a:buNone/>
            </a:pPr>
            <a:r>
              <a:rPr lang="en-GB" dirty="0" err="1"/>
              <a:t>db.foo.insert</a:t>
            </a:r>
            <a:r>
              <a:rPr lang="en-GB" dirty="0"/>
              <a:t>({c1:2})</a:t>
            </a:r>
          </a:p>
          <a:p>
            <a:pPr marL="581343" lvl="2" indent="0">
              <a:buNone/>
            </a:pPr>
            <a:r>
              <a:rPr lang="en-GB" dirty="0" err="1" smtClean="0"/>
              <a:t>db.foo.find</a:t>
            </a:r>
            <a:r>
              <a:rPr lang="en-GB" dirty="0" smtClean="0"/>
              <a:t>()</a:t>
            </a:r>
            <a:endParaRPr lang="en-GB" dirty="0"/>
          </a:p>
          <a:p>
            <a:pPr marL="868680" lvl="3" indent="0">
              <a:buNone/>
            </a:pPr>
            <a:r>
              <a:rPr lang="en-GB" dirty="0"/>
              <a:t>{ "_id" : </a:t>
            </a:r>
            <a:r>
              <a:rPr lang="en-GB" dirty="0" err="1"/>
              <a:t>ObjectId</a:t>
            </a:r>
            <a:r>
              <a:rPr lang="en-GB" dirty="0"/>
              <a:t>("53a80b0d8d01495c498f83db"), "c1" : 2 </a:t>
            </a:r>
            <a:r>
              <a:rPr lang="en-GB" dirty="0" smtClean="0"/>
              <a:t>}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Supporting NOSQL under Informix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93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>
                <a:hlinkClick r:id="rId2"/>
              </a:rPr>
              <a:t>IBM Informix Introducing NoSQL </a:t>
            </a:r>
            <a:r>
              <a:rPr lang="en-GB" dirty="0" smtClean="0">
                <a:hlinkClick r:id="rId2"/>
              </a:rPr>
              <a:t>Capabilities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IBM </a:t>
            </a:r>
            <a:r>
              <a:rPr lang="en-GB" dirty="0">
                <a:hlinkClick r:id="rId3"/>
              </a:rPr>
              <a:t>NoSQL </a:t>
            </a:r>
            <a:r>
              <a:rPr lang="en-GB" dirty="0" smtClean="0">
                <a:hlinkClick r:id="rId3"/>
              </a:rPr>
              <a:t>Hybrid Solutions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hlinkClick r:id="rId4"/>
              </a:rPr>
              <a:t>IIUG Photo Share App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hlinkClick r:id="rId5"/>
              </a:rPr>
              <a:t>NoSQL Nirvana... A Wish List. 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hlinkClick r:id="rId6"/>
              </a:rPr>
              <a:t>Informix NoSQL: hybrid storage and access details. </a:t>
            </a:r>
            <a:endParaRPr lang="en-GB" dirty="0"/>
          </a:p>
          <a:p>
            <a:endParaRPr lang="en-GB" dirty="0" smtClean="0"/>
          </a:p>
          <a:p>
            <a:r>
              <a:rPr lang="en-GB" dirty="0">
                <a:hlinkClick r:id="rId7"/>
              </a:rPr>
              <a:t>Hybrid applications with Informix NoSQL. 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Supporting NOSQL under Informix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0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53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Jon J Ritson – aka “JJ”</a:t>
            </a:r>
          </a:p>
          <a:p>
            <a:r>
              <a:rPr lang="en-GB" dirty="0" smtClean="0"/>
              <a:t>Find me on LinkedIn</a:t>
            </a:r>
          </a:p>
          <a:p>
            <a:r>
              <a:rPr lang="en-GB" dirty="0" smtClean="0"/>
              <a:t>Working with Informix since the early 90’s (5.03)</a:t>
            </a:r>
          </a:p>
          <a:p>
            <a:r>
              <a:rPr lang="en-GB" dirty="0" smtClean="0"/>
              <a:t>Joined Informix Support ‘96, then IBM from 2001</a:t>
            </a:r>
          </a:p>
          <a:p>
            <a:r>
              <a:rPr lang="en-GB" dirty="0" smtClean="0"/>
              <a:t>On Secondment to Oninit Consulting Ltd from 2011</a:t>
            </a:r>
          </a:p>
          <a:p>
            <a:r>
              <a:rPr lang="en-GB" dirty="0" smtClean="0"/>
              <a:t>Present, Design, Architect, Implement, Review …</a:t>
            </a:r>
          </a:p>
          <a:p>
            <a:r>
              <a:rPr lang="en-GB" dirty="0" err="1" smtClean="0">
                <a:hlinkClick r:id="rId2"/>
              </a:rPr>
              <a:t>Jon.Ritson@OninitGroup.Com</a:t>
            </a:r>
            <a:r>
              <a:rPr lang="en-GB" dirty="0" smtClean="0"/>
              <a:t> | </a:t>
            </a:r>
            <a:r>
              <a:rPr lang="en-GB" dirty="0" err="1" smtClean="0">
                <a:hlinkClick r:id="rId3"/>
              </a:rPr>
              <a:t>JJ@OninitGroup.Com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am I?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10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Secondary Servers</a:t>
            </a:r>
          </a:p>
          <a:p>
            <a:pPr lvl="1"/>
            <a:r>
              <a:rPr lang="en-GB" dirty="0" smtClean="0"/>
              <a:t>HDR – Tightly coupled Stand-Alone Secondary</a:t>
            </a:r>
          </a:p>
          <a:p>
            <a:pPr lvl="1"/>
            <a:r>
              <a:rPr lang="en-GB" dirty="0" smtClean="0"/>
              <a:t>RSS – Loosely coupled Stand-Alone Secondary</a:t>
            </a:r>
          </a:p>
          <a:p>
            <a:pPr lvl="1"/>
            <a:r>
              <a:rPr lang="en-GB" dirty="0" smtClean="0"/>
              <a:t>SDS – Shared Disk Secondary</a:t>
            </a:r>
          </a:p>
          <a:p>
            <a:pPr lvl="1"/>
            <a:r>
              <a:rPr lang="en-GB" dirty="0" smtClean="0"/>
              <a:t>CLR – Continuous Log Restore Secondary</a:t>
            </a:r>
          </a:p>
          <a:p>
            <a:r>
              <a:rPr lang="en-GB" dirty="0" smtClean="0"/>
              <a:t>Grid Servers</a:t>
            </a:r>
          </a:p>
          <a:p>
            <a:pPr lvl="1"/>
            <a:r>
              <a:rPr lang="en-GB" dirty="0" smtClean="0"/>
              <a:t>A group of arbitrary servers</a:t>
            </a:r>
          </a:p>
          <a:p>
            <a:r>
              <a:rPr lang="en-GB" dirty="0" smtClean="0"/>
              <a:t>Enterprise Replication Servers</a:t>
            </a:r>
          </a:p>
          <a:p>
            <a:pPr lvl="1"/>
            <a:r>
              <a:rPr lang="en-GB" dirty="0" smtClean="0"/>
              <a:t>Granular Replication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2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Spread the load</a:t>
            </a:r>
          </a:p>
          <a:p>
            <a:pPr lvl="1"/>
            <a:r>
              <a:rPr lang="en-GB" dirty="0" smtClean="0"/>
              <a:t>Marketing Reporting to RSS, External Backup on RSS</a:t>
            </a:r>
          </a:p>
          <a:p>
            <a:r>
              <a:rPr lang="en-GB" dirty="0" smtClean="0"/>
              <a:t>Data Dissemination using ER</a:t>
            </a:r>
          </a:p>
          <a:p>
            <a:pPr lvl="1"/>
            <a:r>
              <a:rPr lang="en-GB" dirty="0" smtClean="0"/>
              <a:t>Disseminate data to receive only servers</a:t>
            </a:r>
          </a:p>
          <a:p>
            <a:r>
              <a:rPr lang="en-GB" dirty="0" smtClean="0"/>
              <a:t>Data Consolidation using ER</a:t>
            </a:r>
          </a:p>
          <a:p>
            <a:pPr lvl="1"/>
            <a:r>
              <a:rPr lang="en-GB" dirty="0" smtClean="0"/>
              <a:t>Consolidate data to one or more central servers</a:t>
            </a:r>
            <a:endParaRPr lang="en-GB" dirty="0"/>
          </a:p>
          <a:p>
            <a:r>
              <a:rPr lang="en-GB" dirty="0" smtClean="0"/>
              <a:t>Group Arbitrary Servers into a Grid</a:t>
            </a:r>
          </a:p>
          <a:p>
            <a:pPr lvl="1"/>
            <a:r>
              <a:rPr lang="en-GB" dirty="0" smtClean="0"/>
              <a:t>Perform DDL and DML across a group of servers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848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Connection Manager provides</a:t>
            </a:r>
          </a:p>
          <a:p>
            <a:pPr lvl="1"/>
            <a:r>
              <a:rPr lang="en-GB" dirty="0" smtClean="0"/>
              <a:t>Management of Connections based on SLA and latency</a:t>
            </a:r>
          </a:p>
          <a:p>
            <a:pPr lvl="2"/>
            <a:r>
              <a:rPr lang="en-GB" dirty="0" smtClean="0"/>
              <a:t>Servers in a CLUSTER</a:t>
            </a:r>
          </a:p>
          <a:p>
            <a:pPr lvl="2"/>
            <a:r>
              <a:rPr lang="en-GB" dirty="0" smtClean="0"/>
              <a:t>Servers in a GRID</a:t>
            </a:r>
          </a:p>
          <a:p>
            <a:pPr lvl="2"/>
            <a:r>
              <a:rPr lang="en-GB" dirty="0" smtClean="0"/>
              <a:t>Servers participating in an ER domain</a:t>
            </a:r>
          </a:p>
          <a:p>
            <a:pPr lvl="1"/>
            <a:r>
              <a:rPr lang="en-GB" dirty="0" smtClean="0"/>
              <a:t>Management of failover for Servers in a CLUSTER</a:t>
            </a:r>
          </a:p>
          <a:p>
            <a:pPr lvl="2"/>
            <a:r>
              <a:rPr lang="en-GB" dirty="0" smtClean="0"/>
              <a:t>Set DRAUTO 3 and HA_FOC_ORDER in PRI $ONCONFIG</a:t>
            </a:r>
          </a:p>
          <a:p>
            <a:pPr lvl="2"/>
            <a:r>
              <a:rPr lang="en-GB" dirty="0" smtClean="0"/>
              <a:t>HA_FOC_ORDER generally SDS,HDR,RSS</a:t>
            </a:r>
          </a:p>
          <a:p>
            <a:pPr lvl="2"/>
            <a:r>
              <a:rPr lang="en-GB" dirty="0" smtClean="0"/>
              <a:t>Caters for Network Failure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61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326328"/>
              </p:ext>
            </p:extLst>
          </p:nvPr>
        </p:nvGraphicFramePr>
        <p:xfrm>
          <a:off x="251520" y="2636912"/>
          <a:ext cx="871296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158"/>
                <a:gridCol w="2068265"/>
                <a:gridCol w="1360515"/>
                <a:gridCol w="346603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DRINTERVAL</a:t>
                      </a:r>
                    </a:p>
                  </a:txBody>
                  <a:tcPr marL="38100" marR="38100" marT="38100" marB="38100" anchor="b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HDR_TXN_SCOPE</a:t>
                      </a:r>
                    </a:p>
                  </a:txBody>
                  <a:tcPr marL="38100" marR="38100" marT="38100" marB="38100" anchor="b"/>
                </a:tc>
                <a:tc>
                  <a:txBody>
                    <a:bodyPr/>
                    <a:lstStyle/>
                    <a:p>
                      <a:r>
                        <a:rPr lang="en-GB"/>
                        <a:t>Logging</a:t>
                      </a:r>
                    </a:p>
                  </a:txBody>
                  <a:tcPr marL="38100" marR="38100" marT="38100" marB="38100" anchor="b"/>
                </a:tc>
                <a:tc>
                  <a:txBody>
                    <a:bodyPr/>
                    <a:lstStyle/>
                    <a:p>
                      <a:r>
                        <a:rPr lang="en-GB"/>
                        <a:t>Result</a:t>
                      </a:r>
                    </a:p>
                  </a:txBody>
                  <a:tcPr marL="38100" marR="38100" marT="38100" marB="3810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-1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n/a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-1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n/a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unbuffered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Nearly 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FULL_SYNC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Fully 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FULL_SYNC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unbuffered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Fully 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unbuffered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NEAR_SYNC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Nearly 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0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NEAR_SYNC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unbuffered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Nearly 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positive integer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n/a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Asynchronous replication</a:t>
                      </a:r>
                    </a:p>
                  </a:txBody>
                  <a:tcPr marL="38100" marR="38100" marT="38100" marB="381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positive integer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n/a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/>
                        <a:t>unbuffered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Asynchronous replication</a:t>
                      </a: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Replication Technologies</a:t>
            </a:r>
          </a:p>
        </p:txBody>
      </p:sp>
    </p:spTree>
    <p:extLst>
      <p:ext uri="{BB962C8B-B14F-4D97-AF65-F5344CB8AC3E}">
        <p14:creationId xmlns:p14="http://schemas.microsoft.com/office/powerpoint/2010/main" val="336272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15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What is IBM Informix Warehouse Accelerator</a:t>
            </a:r>
          </a:p>
          <a:p>
            <a:pPr lvl="1"/>
            <a:r>
              <a:rPr lang="en-GB" dirty="0" smtClean="0"/>
              <a:t>Based </a:t>
            </a:r>
            <a:r>
              <a:rPr lang="en-GB" dirty="0"/>
              <a:t>on IBM Blink technology</a:t>
            </a:r>
          </a:p>
          <a:p>
            <a:pPr lvl="1"/>
            <a:r>
              <a:rPr lang="en-GB" dirty="0"/>
              <a:t>Off-load large warehouse type queries</a:t>
            </a:r>
          </a:p>
          <a:p>
            <a:pPr lvl="1"/>
            <a:r>
              <a:rPr lang="en-GB" dirty="0"/>
              <a:t>Service warehouse queries in seconds not hours</a:t>
            </a:r>
          </a:p>
          <a:p>
            <a:r>
              <a:rPr lang="en-GB" dirty="0" smtClean="0"/>
              <a:t>Technically …</a:t>
            </a:r>
          </a:p>
          <a:p>
            <a:pPr lvl="1"/>
            <a:r>
              <a:rPr lang="en-GB" dirty="0" smtClean="0"/>
              <a:t>“An in-memory, compressed, columnar data store, utilising SIMD to perform parallel operations on encoded data”</a:t>
            </a:r>
          </a:p>
          <a:p>
            <a:r>
              <a:rPr lang="en-GB" dirty="0" smtClean="0"/>
              <a:t>Comes with …</a:t>
            </a:r>
          </a:p>
          <a:p>
            <a:pPr lvl="1"/>
            <a:r>
              <a:rPr lang="en-GB" dirty="0" smtClean="0"/>
              <a:t>Advanced Workgroup and Advanced Enterprise editions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Easy Analytics with OLAP and IWA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27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Create an Accelerator</a:t>
            </a:r>
          </a:p>
          <a:p>
            <a:pPr lvl="1"/>
            <a:r>
              <a:rPr lang="en-GB" dirty="0" smtClean="0"/>
              <a:t>Declare memory for workers and co-ordinators</a:t>
            </a:r>
          </a:p>
          <a:p>
            <a:pPr lvl="1"/>
            <a:r>
              <a:rPr lang="en-GB" dirty="0" smtClean="0"/>
              <a:t>Declare off-line storage and </a:t>
            </a:r>
            <a:r>
              <a:rPr lang="en-GB" dirty="0" smtClean="0"/>
              <a:t>single or multiple host</a:t>
            </a:r>
          </a:p>
          <a:p>
            <a:pPr lvl="1"/>
            <a:r>
              <a:rPr lang="en-GB" dirty="0" smtClean="0"/>
              <a:t>Associate with an Instance</a:t>
            </a:r>
          </a:p>
          <a:p>
            <a:r>
              <a:rPr lang="en-GB" dirty="0" smtClean="0"/>
              <a:t>Create a mart (Star or Snowflake schema)</a:t>
            </a:r>
          </a:p>
          <a:p>
            <a:pPr lvl="1"/>
            <a:r>
              <a:rPr lang="en-GB" dirty="0" smtClean="0"/>
              <a:t>Based on real tables OR</a:t>
            </a:r>
          </a:p>
          <a:p>
            <a:pPr lvl="1"/>
            <a:r>
              <a:rPr lang="en-GB" dirty="0" smtClean="0"/>
              <a:t>External tables (flat files | pipes), synonyms or views</a:t>
            </a:r>
          </a:p>
          <a:p>
            <a:r>
              <a:rPr lang="en-GB" dirty="0" smtClean="0"/>
              <a:t>Load the mart</a:t>
            </a:r>
          </a:p>
          <a:p>
            <a:pPr lvl="1"/>
            <a:r>
              <a:rPr lang="en-GB" dirty="0" smtClean="0"/>
              <a:t>Can be full or append or trickle feed</a:t>
            </a:r>
            <a:endParaRPr lang="en-GB" dirty="0" smtClean="0"/>
          </a:p>
          <a:p>
            <a:r>
              <a:rPr lang="en-GB" dirty="0" smtClean="0"/>
              <a:t>Query the mart using “SET ENVIRONMENT USE_DWA ‘7’”</a:t>
            </a:r>
            <a:endParaRPr lang="en-GB" dirty="0" smtClean="0"/>
          </a:p>
          <a:p>
            <a:pPr lvl="1"/>
            <a:r>
              <a:rPr lang="en-GB" dirty="0" smtClean="0"/>
              <a:t>IWA only OR IWA and FALLBACK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Easy Analytics with OLAP and IWA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0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Compression</a:t>
            </a:r>
          </a:p>
          <a:p>
            <a:pPr lvl="1"/>
            <a:r>
              <a:rPr lang="en-GB" dirty="0" smtClean="0"/>
              <a:t>Ratio is 3:1 to 10:1 of actual data</a:t>
            </a:r>
          </a:p>
          <a:p>
            <a:r>
              <a:rPr lang="en-GB" dirty="0" smtClean="0"/>
              <a:t>Memory Requirements</a:t>
            </a:r>
          </a:p>
          <a:p>
            <a:pPr lvl="1"/>
            <a:r>
              <a:rPr lang="en-GB" dirty="0" smtClean="0"/>
              <a:t>FACT tables split across workers</a:t>
            </a:r>
          </a:p>
          <a:p>
            <a:pPr lvl="1"/>
            <a:r>
              <a:rPr lang="en-GB" dirty="0" smtClean="0"/>
              <a:t>DIMENSION tables full copy for each worker</a:t>
            </a:r>
          </a:p>
          <a:p>
            <a:pPr lvl="1"/>
            <a:r>
              <a:rPr lang="en-GB" dirty="0" smtClean="0"/>
              <a:t>Working memory for the co-ordinator</a:t>
            </a:r>
          </a:p>
          <a:p>
            <a:pPr lvl="1"/>
            <a:r>
              <a:rPr lang="en-GB" dirty="0" smtClean="0"/>
              <a:t>Total requirement “50% or less of actual data size”</a:t>
            </a:r>
          </a:p>
          <a:p>
            <a:r>
              <a:rPr lang="en-GB" dirty="0" smtClean="0"/>
              <a:t>CPU resource governs speed of query execution</a:t>
            </a:r>
          </a:p>
          <a:p>
            <a:pPr lvl="1"/>
            <a:r>
              <a:rPr lang="en-GB" dirty="0" smtClean="0"/>
              <a:t>Both horizontal and vertical scaling</a:t>
            </a:r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Easy Analytics with OLAP and IWA</a:t>
            </a:r>
          </a:p>
        </p:txBody>
      </p:sp>
    </p:spTree>
    <p:extLst>
      <p:ext uri="{BB962C8B-B14F-4D97-AF65-F5344CB8AC3E}">
        <p14:creationId xmlns:p14="http://schemas.microsoft.com/office/powerpoint/2010/main" val="3540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OLAP </a:t>
            </a:r>
            <a:r>
              <a:rPr lang="en-GB" dirty="0" smtClean="0"/>
              <a:t>SQL functionality</a:t>
            </a:r>
          </a:p>
          <a:p>
            <a:pPr lvl="1"/>
            <a:r>
              <a:rPr lang="en-GB" dirty="0" smtClean="0"/>
              <a:t>RANK</a:t>
            </a:r>
            <a:r>
              <a:rPr lang="en-GB" dirty="0"/>
              <a:t>, DENSE_RANK, </a:t>
            </a:r>
            <a:r>
              <a:rPr lang="en-GB" dirty="0" smtClean="0"/>
              <a:t>DENSERANK, PERCENT_RANK</a:t>
            </a:r>
            <a:r>
              <a:rPr lang="en-GB" dirty="0"/>
              <a:t>, CUME_DIST, NTILE</a:t>
            </a:r>
          </a:p>
          <a:p>
            <a:pPr lvl="1"/>
            <a:r>
              <a:rPr lang="en-GB" dirty="0" smtClean="0"/>
              <a:t>ROW_NUMBER</a:t>
            </a:r>
            <a:r>
              <a:rPr lang="en-GB" dirty="0"/>
              <a:t>, ROWNUMBER</a:t>
            </a:r>
          </a:p>
          <a:p>
            <a:pPr lvl="1"/>
            <a:r>
              <a:rPr lang="en-GB" dirty="0" smtClean="0"/>
              <a:t>SUM</a:t>
            </a:r>
            <a:r>
              <a:rPr lang="en-GB" dirty="0"/>
              <a:t>, COUNT, AVG, MIN, </a:t>
            </a:r>
            <a:r>
              <a:rPr lang="en-GB" dirty="0" smtClean="0"/>
              <a:t>MAX, STDEV</a:t>
            </a:r>
            <a:r>
              <a:rPr lang="en-GB" dirty="0"/>
              <a:t>, VARIANCE, RANGE</a:t>
            </a:r>
          </a:p>
          <a:p>
            <a:pPr lvl="1"/>
            <a:r>
              <a:rPr lang="en-GB" dirty="0" smtClean="0"/>
              <a:t>FIRST_VALUE</a:t>
            </a:r>
            <a:r>
              <a:rPr lang="en-GB" dirty="0"/>
              <a:t>, LAST_VALUE</a:t>
            </a:r>
          </a:p>
          <a:p>
            <a:pPr lvl="1"/>
            <a:r>
              <a:rPr lang="en-GB" dirty="0" smtClean="0"/>
              <a:t>LEAD</a:t>
            </a:r>
            <a:r>
              <a:rPr lang="en-GB" dirty="0"/>
              <a:t>, LAG</a:t>
            </a:r>
          </a:p>
          <a:p>
            <a:pPr lvl="1"/>
            <a:r>
              <a:rPr lang="en-GB" dirty="0" smtClean="0"/>
              <a:t>RATIO_TO_REPORT</a:t>
            </a:r>
            <a:r>
              <a:rPr lang="en-GB" dirty="0"/>
              <a:t>, </a:t>
            </a:r>
            <a:r>
              <a:rPr lang="en-GB" dirty="0" smtClean="0"/>
              <a:t>RATIOTOREPORT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Easy Analytics with OLAP and IWA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8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IBM </a:t>
            </a:r>
            <a:r>
              <a:rPr lang="en-GB" dirty="0" smtClean="0"/>
              <a:t>Informix </a:t>
            </a:r>
            <a:r>
              <a:rPr lang="en-GB" dirty="0" smtClean="0"/>
              <a:t>Advanced </a:t>
            </a:r>
            <a:r>
              <a:rPr lang="en-GB" dirty="0" smtClean="0"/>
              <a:t>editions come with</a:t>
            </a:r>
          </a:p>
          <a:p>
            <a:pPr lvl="1"/>
            <a:r>
              <a:rPr lang="en-GB" dirty="0" smtClean="0"/>
              <a:t>COGNOS</a:t>
            </a:r>
          </a:p>
          <a:p>
            <a:pPr lvl="1"/>
            <a:r>
              <a:rPr lang="en-GB" dirty="0" smtClean="0"/>
              <a:t>SPSS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Connecting IBM Informix IWA with </a:t>
            </a:r>
            <a:r>
              <a:rPr lang="en-GB" dirty="0" smtClean="0"/>
              <a:t>COGNOS and SPSS</a:t>
            </a:r>
          </a:p>
          <a:p>
            <a:pPr lvl="1"/>
            <a:r>
              <a:rPr lang="en-GB" dirty="0" smtClean="0"/>
              <a:t>Matthew Robinson</a:t>
            </a:r>
          </a:p>
          <a:p>
            <a:pPr lvl="1"/>
            <a:r>
              <a:rPr lang="en-GB" dirty="0" smtClean="0"/>
              <a:t>Business </a:t>
            </a:r>
            <a:r>
              <a:rPr lang="en-GB" dirty="0"/>
              <a:t>Analytics </a:t>
            </a:r>
            <a:r>
              <a:rPr lang="en-GB" dirty="0" smtClean="0"/>
              <a:t>Specialist Architect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Easy Analytics with OLAP and IWA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9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Features and Benefits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Supporting NOSQL under Informix</a:t>
            </a:r>
          </a:p>
          <a:p>
            <a:endParaRPr lang="en-GB" dirty="0"/>
          </a:p>
          <a:p>
            <a:r>
              <a:rPr lang="en-GB" dirty="0"/>
              <a:t>Replication </a:t>
            </a:r>
            <a:r>
              <a:rPr lang="en-GB" dirty="0" smtClean="0"/>
              <a:t>Technologies</a:t>
            </a:r>
          </a:p>
          <a:p>
            <a:endParaRPr lang="en-GB" dirty="0"/>
          </a:p>
          <a:p>
            <a:r>
              <a:rPr lang="en-GB" dirty="0"/>
              <a:t>OLAP and Easy IWA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Agenda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9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reference blog from </a:t>
            </a:r>
            <a:r>
              <a:rPr lang="en-GB" dirty="0" smtClean="0"/>
              <a:t>Martin </a:t>
            </a:r>
            <a:r>
              <a:rPr lang="en-GB" dirty="0" err="1" smtClean="0"/>
              <a:t>Fuerderer</a:t>
            </a:r>
            <a:endParaRPr lang="en-GB" dirty="0" smtClean="0"/>
          </a:p>
          <a:p>
            <a:pPr lvl="1"/>
            <a:r>
              <a:rPr lang="en-GB" b="1" dirty="0">
                <a:hlinkClick r:id="rId2"/>
              </a:rPr>
              <a:t>Informix Warehouse </a:t>
            </a:r>
            <a:r>
              <a:rPr lang="en-GB" b="1" dirty="0" smtClean="0">
                <a:hlinkClick r:id="rId2"/>
              </a:rPr>
              <a:t>Accelerator</a:t>
            </a:r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Easy Analytics with OLAP and IWA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23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 It Harder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Make </a:t>
            </a:r>
            <a:r>
              <a:rPr lang="en-GB" dirty="0"/>
              <a:t>It Better</a:t>
            </a:r>
          </a:p>
          <a:p>
            <a:endParaRPr lang="en-GB" dirty="0" smtClean="0"/>
          </a:p>
          <a:p>
            <a:r>
              <a:rPr lang="en-GB" dirty="0" smtClean="0"/>
              <a:t>Do </a:t>
            </a:r>
            <a:r>
              <a:rPr lang="en-GB" dirty="0"/>
              <a:t>It </a:t>
            </a:r>
            <a:r>
              <a:rPr lang="en-GB" dirty="0" smtClean="0"/>
              <a:t>Faster</a:t>
            </a:r>
          </a:p>
          <a:p>
            <a:endParaRPr lang="en-GB" dirty="0" smtClean="0"/>
          </a:p>
          <a:p>
            <a:r>
              <a:rPr lang="en-GB" dirty="0" smtClean="0"/>
              <a:t>Makes </a:t>
            </a:r>
            <a:r>
              <a:rPr lang="en-GB" dirty="0"/>
              <a:t>Us stronger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5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IBM Informix 12.10.xC4 just released!</a:t>
            </a:r>
          </a:p>
          <a:p>
            <a:endParaRPr lang="en-GB" dirty="0"/>
          </a:p>
          <a:p>
            <a:r>
              <a:rPr lang="en-GB" dirty="0" smtClean="0"/>
              <a:t>Who </a:t>
            </a:r>
            <a:r>
              <a:rPr lang="en-GB" dirty="0" smtClean="0"/>
              <a:t>has upgraded to IBM Informix V12?</a:t>
            </a:r>
          </a:p>
          <a:p>
            <a:endParaRPr lang="en-GB" dirty="0" smtClean="0"/>
          </a:p>
          <a:p>
            <a:r>
              <a:rPr lang="en-GB" dirty="0" smtClean="0"/>
              <a:t>Who is upgrading to IBM Informix V12?</a:t>
            </a:r>
          </a:p>
          <a:p>
            <a:endParaRPr lang="en-GB" dirty="0"/>
          </a:p>
          <a:p>
            <a:r>
              <a:rPr lang="en-GB" dirty="0" smtClean="0"/>
              <a:t>Who is on earlier versions?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42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More RESILIENCE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Deeper AUTOMATION</a:t>
            </a:r>
          </a:p>
          <a:p>
            <a:endParaRPr lang="en-GB" dirty="0"/>
          </a:p>
          <a:p>
            <a:r>
              <a:rPr lang="en-GB" dirty="0" smtClean="0"/>
              <a:t>Increased PERFORMANCE</a:t>
            </a:r>
          </a:p>
          <a:p>
            <a:endParaRPr lang="en-GB" dirty="0"/>
          </a:p>
          <a:p>
            <a:r>
              <a:rPr lang="en-GB" dirty="0" smtClean="0"/>
              <a:t>Broader PROPOSITION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Upgrade?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66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Automatic Backups with On-Bar and OAT</a:t>
            </a:r>
          </a:p>
          <a:p>
            <a:pPr lvl="1"/>
            <a:r>
              <a:rPr lang="en-GB" dirty="0"/>
              <a:t>Use OAT to set up a Backup Schedule using On-Bar</a:t>
            </a:r>
          </a:p>
          <a:p>
            <a:r>
              <a:rPr lang="en-GB" dirty="0" smtClean="0"/>
              <a:t>Enhanced TSM support</a:t>
            </a:r>
          </a:p>
          <a:p>
            <a:pPr lvl="1"/>
            <a:r>
              <a:rPr lang="en-GB" dirty="0" smtClean="0"/>
              <a:t>LONG BUFFERS, De-Duplication Optimisation</a:t>
            </a:r>
          </a:p>
          <a:p>
            <a:r>
              <a:rPr lang="en-GB" dirty="0" smtClean="0"/>
              <a:t>Primary Storage Manager PSM </a:t>
            </a:r>
            <a:r>
              <a:rPr lang="en-GB" dirty="0"/>
              <a:t>– </a:t>
            </a:r>
            <a:r>
              <a:rPr lang="en-GB" dirty="0" smtClean="0"/>
              <a:t>Replaces ISM</a:t>
            </a:r>
            <a:endParaRPr lang="en-GB" dirty="0"/>
          </a:p>
          <a:p>
            <a:pPr lvl="1"/>
            <a:r>
              <a:rPr lang="en-GB" dirty="0"/>
              <a:t>Easy to set up, faster and more capable than </a:t>
            </a:r>
            <a:r>
              <a:rPr lang="en-GB" dirty="0" smtClean="0"/>
              <a:t>ISM</a:t>
            </a:r>
            <a:endParaRPr lang="en-GB" dirty="0" smtClean="0"/>
          </a:p>
          <a:p>
            <a:r>
              <a:rPr lang="en-GB" dirty="0" smtClean="0"/>
              <a:t>Replicate </a:t>
            </a:r>
            <a:r>
              <a:rPr lang="en-GB" dirty="0" err="1"/>
              <a:t>TimeSeries</a:t>
            </a:r>
            <a:r>
              <a:rPr lang="en-GB" dirty="0"/>
              <a:t> data with ALL server types</a:t>
            </a:r>
          </a:p>
          <a:p>
            <a:pPr lvl="1"/>
            <a:r>
              <a:rPr lang="en-GB" dirty="0"/>
              <a:t>All </a:t>
            </a:r>
            <a:r>
              <a:rPr lang="en-GB" dirty="0" err="1"/>
              <a:t>Secondaries</a:t>
            </a:r>
            <a:r>
              <a:rPr lang="en-GB" dirty="0"/>
              <a:t> and Enterprise </a:t>
            </a:r>
            <a:r>
              <a:rPr lang="en-GB" dirty="0" smtClean="0"/>
              <a:t>Replication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Harder … RESILIENCE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90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Limit LOCKS at the session level</a:t>
            </a:r>
          </a:p>
          <a:p>
            <a:pPr lvl="1"/>
            <a:r>
              <a:rPr lang="en-GB" dirty="0" smtClean="0"/>
              <a:t>SESSION_LIMIT_LOCKS</a:t>
            </a:r>
            <a:endParaRPr lang="en-GB" dirty="0" smtClean="0"/>
          </a:p>
          <a:p>
            <a:r>
              <a:rPr lang="en-GB" dirty="0"/>
              <a:t>Better Control on Transactions in Clusters</a:t>
            </a:r>
          </a:p>
          <a:p>
            <a:pPr lvl="1"/>
            <a:r>
              <a:rPr lang="en-GB" dirty="0"/>
              <a:t>HDR_TXN_SCOPE </a:t>
            </a:r>
            <a:r>
              <a:rPr lang="en-GB" dirty="0" smtClean="0"/>
              <a:t>FULL_SYNC|NEAR_SYNC|ASYNC</a:t>
            </a:r>
          </a:p>
          <a:p>
            <a:r>
              <a:rPr lang="en-GB" dirty="0" smtClean="0"/>
              <a:t>Connection </a:t>
            </a:r>
            <a:r>
              <a:rPr lang="en-GB" dirty="0"/>
              <a:t>Manager enhancements (4.10.xCn)</a:t>
            </a:r>
          </a:p>
          <a:p>
            <a:pPr lvl="1"/>
            <a:r>
              <a:rPr lang="en-GB" dirty="0"/>
              <a:t>New </a:t>
            </a:r>
            <a:r>
              <a:rPr lang="en-GB" dirty="0" smtClean="0"/>
              <a:t>POLICYs</a:t>
            </a:r>
          </a:p>
          <a:p>
            <a:pPr lvl="2"/>
            <a:r>
              <a:rPr lang="en-GB" dirty="0" smtClean="0"/>
              <a:t>ROUND_ROBIN </a:t>
            </a:r>
            <a:r>
              <a:rPr lang="en-GB" dirty="0"/>
              <a:t>and SECAPPLYBACKLOG</a:t>
            </a:r>
          </a:p>
          <a:p>
            <a:pPr lvl="1"/>
            <a:r>
              <a:rPr lang="en-GB" dirty="0"/>
              <a:t>Single file, multiple </a:t>
            </a:r>
            <a:r>
              <a:rPr lang="en-GB" dirty="0" smtClean="0"/>
              <a:t>connection units</a:t>
            </a:r>
          </a:p>
          <a:p>
            <a:pPr lvl="1"/>
            <a:r>
              <a:rPr lang="en-GB" dirty="0" smtClean="0"/>
              <a:t>Connection Manager SLAs can “favour” a specific server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Harder … RESILIENCE</a:t>
            </a:r>
          </a:p>
        </p:txBody>
      </p:sp>
    </p:spTree>
    <p:extLst>
      <p:ext uri="{BB962C8B-B14F-4D97-AF65-F5344CB8AC3E}">
        <p14:creationId xmlns:p14="http://schemas.microsoft.com/office/powerpoint/2010/main" val="148963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Extendable BUFFERPOOLs</a:t>
            </a:r>
            <a:endParaRPr lang="en-GB" dirty="0" smtClean="0"/>
          </a:p>
          <a:p>
            <a:pPr lvl="1"/>
            <a:r>
              <a:rPr lang="en-GB" dirty="0" smtClean="0"/>
              <a:t>…,extendable=1</a:t>
            </a:r>
            <a:r>
              <a:rPr lang="en-GB" dirty="0"/>
              <a:t>[,</a:t>
            </a:r>
            <a:r>
              <a:rPr lang="en-GB" dirty="0" err="1"/>
              <a:t>cache_hit_ratio</a:t>
            </a:r>
            <a:r>
              <a:rPr lang="en-GB" dirty="0"/>
              <a:t>=95]</a:t>
            </a:r>
          </a:p>
          <a:p>
            <a:r>
              <a:rPr lang="en-GB" dirty="0" smtClean="0"/>
              <a:t>Dynamic VP </a:t>
            </a:r>
            <a:r>
              <a:rPr lang="en-GB" dirty="0"/>
              <a:t>Classes CPU and AIO</a:t>
            </a:r>
          </a:p>
          <a:p>
            <a:pPr lvl="1"/>
            <a:r>
              <a:rPr lang="en-GB" dirty="0"/>
              <a:t>…,[max=4],</a:t>
            </a:r>
            <a:r>
              <a:rPr lang="en-GB" dirty="0" err="1"/>
              <a:t>autotune</a:t>
            </a:r>
            <a:r>
              <a:rPr lang="en-GB" dirty="0"/>
              <a:t>=1</a:t>
            </a:r>
          </a:p>
          <a:p>
            <a:r>
              <a:rPr lang="en-GB" dirty="0" smtClean="0"/>
              <a:t>Extendable Chunk for the Physical Log</a:t>
            </a:r>
            <a:endParaRPr lang="en-GB" dirty="0"/>
          </a:p>
          <a:p>
            <a:pPr lvl="1"/>
            <a:r>
              <a:rPr lang="en-GB" dirty="0" err="1"/>
              <a:t>onspaces</a:t>
            </a:r>
            <a:r>
              <a:rPr lang="en-GB" dirty="0"/>
              <a:t> -c -P </a:t>
            </a:r>
            <a:r>
              <a:rPr lang="en-GB" dirty="0" err="1" smtClean="0"/>
              <a:t>plog</a:t>
            </a:r>
            <a:r>
              <a:rPr lang="en-GB" dirty="0" smtClean="0"/>
              <a:t> </a:t>
            </a:r>
            <a:r>
              <a:rPr lang="en-GB" dirty="0"/>
              <a:t>-p </a:t>
            </a:r>
            <a:r>
              <a:rPr lang="en-GB" dirty="0" smtClean="0"/>
              <a:t>/chunks/</a:t>
            </a:r>
            <a:r>
              <a:rPr lang="en-GB" dirty="0" err="1" smtClean="0"/>
              <a:t>plog</a:t>
            </a:r>
            <a:r>
              <a:rPr lang="en-GB" dirty="0" smtClean="0"/>
              <a:t> </a:t>
            </a:r>
            <a:r>
              <a:rPr lang="en-GB" dirty="0"/>
              <a:t>-o 0 -s 1024</a:t>
            </a:r>
          </a:p>
          <a:p>
            <a:r>
              <a:rPr lang="en-GB" dirty="0" smtClean="0"/>
              <a:t>Enhanced automatic addition of Logical Logs</a:t>
            </a:r>
            <a:endParaRPr lang="en-GB" dirty="0"/>
          </a:p>
          <a:p>
            <a:pPr lvl="1"/>
            <a:r>
              <a:rPr lang="en-GB" dirty="0"/>
              <a:t>AUTO_LLOG 1,log_dbspace[,8GB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Better … AUTOMATIC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69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Automatic Database, Table </a:t>
            </a:r>
            <a:r>
              <a:rPr lang="en-GB" dirty="0" smtClean="0"/>
              <a:t>and Index Placement</a:t>
            </a:r>
          </a:p>
          <a:p>
            <a:pPr lvl="1"/>
            <a:r>
              <a:rPr lang="en-GB" dirty="0" smtClean="0"/>
              <a:t>AUTOLOCATE &lt;</a:t>
            </a:r>
            <a:r>
              <a:rPr lang="en-GB" i="1" dirty="0" err="1" smtClean="0"/>
              <a:t>nfrags</a:t>
            </a:r>
            <a:r>
              <a:rPr lang="en-GB" i="1" dirty="0" smtClean="0"/>
              <a:t>&gt;</a:t>
            </a:r>
          </a:p>
          <a:p>
            <a:pPr lvl="1"/>
            <a:r>
              <a:rPr lang="en-GB" dirty="0"/>
              <a:t>execute function task </a:t>
            </a:r>
            <a:endParaRPr lang="en-GB" dirty="0" smtClean="0"/>
          </a:p>
          <a:p>
            <a:pPr marL="627063" lvl="2" indent="0">
              <a:buNone/>
            </a:pPr>
            <a:r>
              <a:rPr lang="en-GB" dirty="0" smtClean="0"/>
              <a:t>("</a:t>
            </a:r>
            <a:r>
              <a:rPr lang="en-GB" dirty="0" err="1"/>
              <a:t>autolocate</a:t>
            </a:r>
            <a:r>
              <a:rPr lang="en-GB" dirty="0"/>
              <a:t> database", </a:t>
            </a:r>
            <a:r>
              <a:rPr lang="en-GB" dirty="0" smtClean="0"/>
              <a:t>“</a:t>
            </a:r>
            <a:r>
              <a:rPr lang="en-GB" dirty="0" err="1" smtClean="0"/>
              <a:t>db</a:t>
            </a:r>
            <a:r>
              <a:rPr lang="en-GB" dirty="0" smtClean="0"/>
              <a:t>", </a:t>
            </a:r>
            <a:r>
              <a:rPr lang="en-GB" dirty="0"/>
              <a:t>"datadbs_01,datadbs_02</a:t>
            </a:r>
            <a:r>
              <a:rPr lang="en-GB" dirty="0" smtClean="0"/>
              <a:t>");</a:t>
            </a:r>
          </a:p>
          <a:p>
            <a:r>
              <a:rPr lang="en-GB" dirty="0" smtClean="0"/>
              <a:t>VP_MEMORY_CACHE_VP </a:t>
            </a:r>
            <a:r>
              <a:rPr lang="en-GB" dirty="0"/>
              <a:t>16384[,STATIC|DYNAMIC]</a:t>
            </a:r>
          </a:p>
          <a:p>
            <a:pPr lvl="1"/>
            <a:r>
              <a:rPr lang="en-GB" dirty="0" smtClean="0"/>
              <a:t>Default 12.10.xC4 STATIC</a:t>
            </a:r>
            <a:endParaRPr lang="en-GB" dirty="0" smtClean="0"/>
          </a:p>
          <a:p>
            <a:r>
              <a:rPr lang="en-GB" dirty="0" smtClean="0"/>
              <a:t>Storage Pools</a:t>
            </a:r>
          </a:p>
          <a:p>
            <a:pPr lvl="1"/>
            <a:r>
              <a:rPr lang="en-GB" dirty="0" smtClean="0"/>
              <a:t>Install, set and “gro</a:t>
            </a:r>
            <a:r>
              <a:rPr lang="en-GB" dirty="0" smtClean="0"/>
              <a:t>w”</a:t>
            </a:r>
            <a:endParaRPr lang="en-GB" dirty="0" smtClean="0"/>
          </a:p>
          <a:p>
            <a:pPr lvl="1"/>
            <a:r>
              <a:rPr lang="en-GB" dirty="0" smtClean="0"/>
              <a:t>Provide a growth limit – 12.10.xC4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Better … AUTOMATIC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3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14777</TotalTime>
  <Words>1224</Words>
  <Application>Microsoft Office PowerPoint</Application>
  <PresentationFormat>On-screen Show (4:3)</PresentationFormat>
  <Paragraphs>302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Waveform</vt:lpstr>
      <vt:lpstr>Working with IBM Informix V12 Presented by JJ</vt:lpstr>
      <vt:lpstr>Who am I? </vt:lpstr>
      <vt:lpstr>Agenda</vt:lpstr>
      <vt:lpstr>Introduction</vt:lpstr>
      <vt:lpstr>Why Upgrade?</vt:lpstr>
      <vt:lpstr>Harder … RESILIENCE</vt:lpstr>
      <vt:lpstr>Harder … RESILIENCE</vt:lpstr>
      <vt:lpstr>Better … AUTOMATIC</vt:lpstr>
      <vt:lpstr>Better … AUTOMATIC</vt:lpstr>
      <vt:lpstr>Faster … PERFORMANCE</vt:lpstr>
      <vt:lpstr>Faster … PERFORMANCE</vt:lpstr>
      <vt:lpstr>Stronger … PROPOSITION</vt:lpstr>
      <vt:lpstr>PowerPoint Presentation</vt:lpstr>
      <vt:lpstr>Supporting NOSQL under Informix</vt:lpstr>
      <vt:lpstr>Supporting NOSQL under Informix</vt:lpstr>
      <vt:lpstr>Supporting NOSQL under Informix</vt:lpstr>
      <vt:lpstr>Supporting NOSQL under Informix</vt:lpstr>
      <vt:lpstr>Supporting NOSQL under Informix</vt:lpstr>
      <vt:lpstr>PowerPoint Presentation</vt:lpstr>
      <vt:lpstr>Replication Technologies</vt:lpstr>
      <vt:lpstr>Replication Technologies</vt:lpstr>
      <vt:lpstr>Replication Technologies</vt:lpstr>
      <vt:lpstr>Replication Technologies</vt:lpstr>
      <vt:lpstr>PowerPoint Presentation</vt:lpstr>
      <vt:lpstr>Easy Analytics with OLAP and IWA</vt:lpstr>
      <vt:lpstr>Easy Analytics with OLAP and IWA</vt:lpstr>
      <vt:lpstr>Easy Analytics with OLAP and IWA</vt:lpstr>
      <vt:lpstr>Easy Analytics with OLAP and IWA</vt:lpstr>
      <vt:lpstr>Easy Analytics with OLAP and IWA</vt:lpstr>
      <vt:lpstr>Easy Analytics with OLAP and IWA</vt:lpstr>
      <vt:lpstr>In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IBM Informix V12 Presented by JJ</dc:title>
  <dc:creator>jritson</dc:creator>
  <cp:lastModifiedBy>jritson</cp:lastModifiedBy>
  <cp:revision>76</cp:revision>
  <cp:lastPrinted>2014-06-20T07:41:19Z</cp:lastPrinted>
  <dcterms:created xsi:type="dcterms:W3CDTF">2014-06-09T11:24:34Z</dcterms:created>
  <dcterms:modified xsi:type="dcterms:W3CDTF">2014-06-25T21:50:23Z</dcterms:modified>
</cp:coreProperties>
</file>